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3" r:id="rId7"/>
    <p:sldId id="264" r:id="rId8"/>
    <p:sldId id="260" r:id="rId9"/>
    <p:sldId id="265" r:id="rId10"/>
    <p:sldId id="261" r:id="rId11"/>
    <p:sldId id="269" r:id="rId12"/>
    <p:sldId id="270" r:id="rId13"/>
    <p:sldId id="271" r:id="rId14"/>
    <p:sldId id="272" r:id="rId15"/>
    <p:sldId id="273" r:id="rId16"/>
    <p:sldId id="266" r:id="rId17"/>
    <p:sldId id="267"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79" d="100"/>
          <a:sy n="79" d="100"/>
        </p:scale>
        <p:origin x="65" y="1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AC7F7-75A8-4ACE-A5E6-5EEF8F2B15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MX"/>
          </a:p>
        </p:txBody>
      </p:sp>
      <p:sp>
        <p:nvSpPr>
          <p:cNvPr id="3" name="Subtitle 2">
            <a:extLst>
              <a:ext uri="{FF2B5EF4-FFF2-40B4-BE49-F238E27FC236}">
                <a16:creationId xmlns:a16="http://schemas.microsoft.com/office/drawing/2014/main" id="{2056FCA8-67F2-4A32-9B5A-52CAFDD895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MX"/>
          </a:p>
        </p:txBody>
      </p:sp>
      <p:sp>
        <p:nvSpPr>
          <p:cNvPr id="4" name="Date Placeholder 3">
            <a:extLst>
              <a:ext uri="{FF2B5EF4-FFF2-40B4-BE49-F238E27FC236}">
                <a16:creationId xmlns:a16="http://schemas.microsoft.com/office/drawing/2014/main" id="{0DE731E4-F77A-4ACA-ACFC-FC795232BAE8}"/>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5" name="Footer Placeholder 4">
            <a:extLst>
              <a:ext uri="{FF2B5EF4-FFF2-40B4-BE49-F238E27FC236}">
                <a16:creationId xmlns:a16="http://schemas.microsoft.com/office/drawing/2014/main" id="{6C0600B0-09A3-4134-9AFB-9CBF1BC88ADF}"/>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4CADD629-4812-4E8D-8E1D-7CADC5700971}"/>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314915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9B61E-BB44-4A8E-B476-01D1D09347FD}"/>
              </a:ext>
            </a:extLst>
          </p:cNvPr>
          <p:cNvSpPr>
            <a:spLocks noGrp="1"/>
          </p:cNvSpPr>
          <p:nvPr>
            <p:ph type="title"/>
          </p:nvPr>
        </p:nvSpPr>
        <p:spPr/>
        <p:txBody>
          <a:bodyPr/>
          <a:lstStyle/>
          <a:p>
            <a:r>
              <a:rPr lang="en-US"/>
              <a:t>Click to edit Master title style</a:t>
            </a:r>
            <a:endParaRPr lang="es-MX"/>
          </a:p>
        </p:txBody>
      </p:sp>
      <p:sp>
        <p:nvSpPr>
          <p:cNvPr id="3" name="Content Placeholder 2">
            <a:extLst>
              <a:ext uri="{FF2B5EF4-FFF2-40B4-BE49-F238E27FC236}">
                <a16:creationId xmlns:a16="http://schemas.microsoft.com/office/drawing/2014/main" id="{C70F521D-5670-4095-BCE6-B62B7D81425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02B2C601-25F2-4508-9683-0BDDFF4AFC75}"/>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5" name="Footer Placeholder 4">
            <a:extLst>
              <a:ext uri="{FF2B5EF4-FFF2-40B4-BE49-F238E27FC236}">
                <a16:creationId xmlns:a16="http://schemas.microsoft.com/office/drawing/2014/main" id="{EEC4C447-A149-4CD9-B7BC-862D4E3F3701}"/>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D2AD9CE4-24FC-4365-885C-A58FE054C946}"/>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1938886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08DFA-883A-4767-BAB5-8C78501879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MX"/>
          </a:p>
        </p:txBody>
      </p:sp>
      <p:sp>
        <p:nvSpPr>
          <p:cNvPr id="3" name="Text Placeholder 2">
            <a:extLst>
              <a:ext uri="{FF2B5EF4-FFF2-40B4-BE49-F238E27FC236}">
                <a16:creationId xmlns:a16="http://schemas.microsoft.com/office/drawing/2014/main" id="{668227DA-C799-410E-ACFC-187C252F00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36283C0-742E-4C77-926B-7791DDCBA8ED}"/>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5" name="Footer Placeholder 4">
            <a:extLst>
              <a:ext uri="{FF2B5EF4-FFF2-40B4-BE49-F238E27FC236}">
                <a16:creationId xmlns:a16="http://schemas.microsoft.com/office/drawing/2014/main" id="{AFB8000E-F52A-46D4-8050-34A4A563F412}"/>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F86A98A7-784C-4EB9-BE5C-A3AB3F3D6E41}"/>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1530438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B945C-63FA-46A6-80F8-FC3A2F7DC904}"/>
              </a:ext>
            </a:extLst>
          </p:cNvPr>
          <p:cNvSpPr>
            <a:spLocks noGrp="1"/>
          </p:cNvSpPr>
          <p:nvPr>
            <p:ph type="title"/>
          </p:nvPr>
        </p:nvSpPr>
        <p:spPr/>
        <p:txBody>
          <a:bodyPr/>
          <a:lstStyle/>
          <a:p>
            <a:r>
              <a:rPr lang="en-US"/>
              <a:t>Click to edit Master title style</a:t>
            </a:r>
            <a:endParaRPr lang="es-MX"/>
          </a:p>
        </p:txBody>
      </p:sp>
      <p:sp>
        <p:nvSpPr>
          <p:cNvPr id="3" name="Content Placeholder 2">
            <a:extLst>
              <a:ext uri="{FF2B5EF4-FFF2-40B4-BE49-F238E27FC236}">
                <a16:creationId xmlns:a16="http://schemas.microsoft.com/office/drawing/2014/main" id="{BF6F0A74-40C3-48A4-834A-386B2FD98E1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Content Placeholder 3">
            <a:extLst>
              <a:ext uri="{FF2B5EF4-FFF2-40B4-BE49-F238E27FC236}">
                <a16:creationId xmlns:a16="http://schemas.microsoft.com/office/drawing/2014/main" id="{B3E9633B-65F8-47EC-AA7C-23696C47125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Date Placeholder 4">
            <a:extLst>
              <a:ext uri="{FF2B5EF4-FFF2-40B4-BE49-F238E27FC236}">
                <a16:creationId xmlns:a16="http://schemas.microsoft.com/office/drawing/2014/main" id="{DC5B6D58-5E2B-4FCA-9D21-3CDFE3BD6F69}"/>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6" name="Footer Placeholder 5">
            <a:extLst>
              <a:ext uri="{FF2B5EF4-FFF2-40B4-BE49-F238E27FC236}">
                <a16:creationId xmlns:a16="http://schemas.microsoft.com/office/drawing/2014/main" id="{AA448049-A7C9-4D3E-BD7C-E0DF488F09D0}"/>
              </a:ext>
            </a:extLst>
          </p:cNvPr>
          <p:cNvSpPr>
            <a:spLocks noGrp="1"/>
          </p:cNvSpPr>
          <p:nvPr>
            <p:ph type="ftr" sz="quarter" idx="11"/>
          </p:nvPr>
        </p:nvSpPr>
        <p:spPr/>
        <p:txBody>
          <a:bodyPr/>
          <a:lstStyle/>
          <a:p>
            <a:endParaRPr lang="es-MX"/>
          </a:p>
        </p:txBody>
      </p:sp>
      <p:sp>
        <p:nvSpPr>
          <p:cNvPr id="7" name="Slide Number Placeholder 6">
            <a:extLst>
              <a:ext uri="{FF2B5EF4-FFF2-40B4-BE49-F238E27FC236}">
                <a16:creationId xmlns:a16="http://schemas.microsoft.com/office/drawing/2014/main" id="{C183D7C9-1523-4184-9F48-1B54B4B83052}"/>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2189339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DD1D7-677F-47F0-8CE8-792747FCD30A}"/>
              </a:ext>
            </a:extLst>
          </p:cNvPr>
          <p:cNvSpPr>
            <a:spLocks noGrp="1"/>
          </p:cNvSpPr>
          <p:nvPr>
            <p:ph type="title"/>
          </p:nvPr>
        </p:nvSpPr>
        <p:spPr>
          <a:xfrm>
            <a:off x="839788" y="365125"/>
            <a:ext cx="10515600" cy="1325563"/>
          </a:xfrm>
        </p:spPr>
        <p:txBody>
          <a:bodyPr/>
          <a:lstStyle/>
          <a:p>
            <a:r>
              <a:rPr lang="en-US"/>
              <a:t>Click to edit Master title style</a:t>
            </a:r>
            <a:endParaRPr lang="es-MX"/>
          </a:p>
        </p:txBody>
      </p:sp>
      <p:sp>
        <p:nvSpPr>
          <p:cNvPr id="3" name="Text Placeholder 2">
            <a:extLst>
              <a:ext uri="{FF2B5EF4-FFF2-40B4-BE49-F238E27FC236}">
                <a16:creationId xmlns:a16="http://schemas.microsoft.com/office/drawing/2014/main" id="{4BDB5210-0DA0-4049-8031-34D7C1B0F1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B8D81B0-CE42-40E0-B1DB-4C29B3B068D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Text Placeholder 4">
            <a:extLst>
              <a:ext uri="{FF2B5EF4-FFF2-40B4-BE49-F238E27FC236}">
                <a16:creationId xmlns:a16="http://schemas.microsoft.com/office/drawing/2014/main" id="{80296893-D7EC-4054-8B96-D9035F368C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E29FF4-167D-42C8-B2D1-281830E2AE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7" name="Date Placeholder 6">
            <a:extLst>
              <a:ext uri="{FF2B5EF4-FFF2-40B4-BE49-F238E27FC236}">
                <a16:creationId xmlns:a16="http://schemas.microsoft.com/office/drawing/2014/main" id="{128F8533-F70B-4D49-8A60-4CF460D39EC4}"/>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8" name="Footer Placeholder 7">
            <a:extLst>
              <a:ext uri="{FF2B5EF4-FFF2-40B4-BE49-F238E27FC236}">
                <a16:creationId xmlns:a16="http://schemas.microsoft.com/office/drawing/2014/main" id="{C6B1C120-51DF-4F4D-8B71-58760274BB95}"/>
              </a:ext>
            </a:extLst>
          </p:cNvPr>
          <p:cNvSpPr>
            <a:spLocks noGrp="1"/>
          </p:cNvSpPr>
          <p:nvPr>
            <p:ph type="ftr" sz="quarter" idx="11"/>
          </p:nvPr>
        </p:nvSpPr>
        <p:spPr/>
        <p:txBody>
          <a:bodyPr/>
          <a:lstStyle/>
          <a:p>
            <a:endParaRPr lang="es-MX"/>
          </a:p>
        </p:txBody>
      </p:sp>
      <p:sp>
        <p:nvSpPr>
          <p:cNvPr id="9" name="Slide Number Placeholder 8">
            <a:extLst>
              <a:ext uri="{FF2B5EF4-FFF2-40B4-BE49-F238E27FC236}">
                <a16:creationId xmlns:a16="http://schemas.microsoft.com/office/drawing/2014/main" id="{4B1CFF1E-3B9A-4548-8069-1725C02A1A03}"/>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747224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8F9EA-D754-4A66-AE7E-6FA8735DB223}"/>
              </a:ext>
            </a:extLst>
          </p:cNvPr>
          <p:cNvSpPr>
            <a:spLocks noGrp="1"/>
          </p:cNvSpPr>
          <p:nvPr>
            <p:ph type="title"/>
          </p:nvPr>
        </p:nvSpPr>
        <p:spPr/>
        <p:txBody>
          <a:bodyPr/>
          <a:lstStyle/>
          <a:p>
            <a:r>
              <a:rPr lang="en-US"/>
              <a:t>Click to edit Master title style</a:t>
            </a:r>
            <a:endParaRPr lang="es-MX"/>
          </a:p>
        </p:txBody>
      </p:sp>
      <p:sp>
        <p:nvSpPr>
          <p:cNvPr id="3" name="Date Placeholder 2">
            <a:extLst>
              <a:ext uri="{FF2B5EF4-FFF2-40B4-BE49-F238E27FC236}">
                <a16:creationId xmlns:a16="http://schemas.microsoft.com/office/drawing/2014/main" id="{C1E5D485-F67B-4FF3-9726-E070643EF94D}"/>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4" name="Footer Placeholder 3">
            <a:extLst>
              <a:ext uri="{FF2B5EF4-FFF2-40B4-BE49-F238E27FC236}">
                <a16:creationId xmlns:a16="http://schemas.microsoft.com/office/drawing/2014/main" id="{C2C3D11B-69CC-4B81-B497-CB3743F5025E}"/>
              </a:ext>
            </a:extLst>
          </p:cNvPr>
          <p:cNvSpPr>
            <a:spLocks noGrp="1"/>
          </p:cNvSpPr>
          <p:nvPr>
            <p:ph type="ftr" sz="quarter" idx="11"/>
          </p:nvPr>
        </p:nvSpPr>
        <p:spPr/>
        <p:txBody>
          <a:bodyPr/>
          <a:lstStyle/>
          <a:p>
            <a:endParaRPr lang="es-MX"/>
          </a:p>
        </p:txBody>
      </p:sp>
      <p:sp>
        <p:nvSpPr>
          <p:cNvPr id="5" name="Slide Number Placeholder 4">
            <a:extLst>
              <a:ext uri="{FF2B5EF4-FFF2-40B4-BE49-F238E27FC236}">
                <a16:creationId xmlns:a16="http://schemas.microsoft.com/office/drawing/2014/main" id="{12616C7D-303E-4DD7-A865-CC503FD01D93}"/>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3978971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185D3F-B108-43B8-8795-00FFD537E600}"/>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3" name="Footer Placeholder 2">
            <a:extLst>
              <a:ext uri="{FF2B5EF4-FFF2-40B4-BE49-F238E27FC236}">
                <a16:creationId xmlns:a16="http://schemas.microsoft.com/office/drawing/2014/main" id="{C56708AB-E0D0-4CC8-8C52-8019047AE106}"/>
              </a:ext>
            </a:extLst>
          </p:cNvPr>
          <p:cNvSpPr>
            <a:spLocks noGrp="1"/>
          </p:cNvSpPr>
          <p:nvPr>
            <p:ph type="ftr" sz="quarter" idx="11"/>
          </p:nvPr>
        </p:nvSpPr>
        <p:spPr/>
        <p:txBody>
          <a:bodyPr/>
          <a:lstStyle/>
          <a:p>
            <a:endParaRPr lang="es-MX"/>
          </a:p>
        </p:txBody>
      </p:sp>
      <p:sp>
        <p:nvSpPr>
          <p:cNvPr id="4" name="Slide Number Placeholder 3">
            <a:extLst>
              <a:ext uri="{FF2B5EF4-FFF2-40B4-BE49-F238E27FC236}">
                <a16:creationId xmlns:a16="http://schemas.microsoft.com/office/drawing/2014/main" id="{BF5EEC4B-A2E2-430F-9B1F-1EFB18E67123}"/>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349561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76D90-46C4-478C-A7E2-304A67941B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MX"/>
          </a:p>
        </p:txBody>
      </p:sp>
      <p:sp>
        <p:nvSpPr>
          <p:cNvPr id="3" name="Content Placeholder 2">
            <a:extLst>
              <a:ext uri="{FF2B5EF4-FFF2-40B4-BE49-F238E27FC236}">
                <a16:creationId xmlns:a16="http://schemas.microsoft.com/office/drawing/2014/main" id="{7E5A60A2-6AB4-47C0-829C-39A00F8DE4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Text Placeholder 3">
            <a:extLst>
              <a:ext uri="{FF2B5EF4-FFF2-40B4-BE49-F238E27FC236}">
                <a16:creationId xmlns:a16="http://schemas.microsoft.com/office/drawing/2014/main" id="{60B23EEA-4C45-4984-8D6A-F99756F5C4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516C13C-6E41-4C51-B2D0-5FC66483793A}"/>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6" name="Footer Placeholder 5">
            <a:extLst>
              <a:ext uri="{FF2B5EF4-FFF2-40B4-BE49-F238E27FC236}">
                <a16:creationId xmlns:a16="http://schemas.microsoft.com/office/drawing/2014/main" id="{959760D4-7FF4-492C-A69A-60CD8E21427F}"/>
              </a:ext>
            </a:extLst>
          </p:cNvPr>
          <p:cNvSpPr>
            <a:spLocks noGrp="1"/>
          </p:cNvSpPr>
          <p:nvPr>
            <p:ph type="ftr" sz="quarter" idx="11"/>
          </p:nvPr>
        </p:nvSpPr>
        <p:spPr/>
        <p:txBody>
          <a:bodyPr/>
          <a:lstStyle/>
          <a:p>
            <a:endParaRPr lang="es-MX"/>
          </a:p>
        </p:txBody>
      </p:sp>
      <p:sp>
        <p:nvSpPr>
          <p:cNvPr id="7" name="Slide Number Placeholder 6">
            <a:extLst>
              <a:ext uri="{FF2B5EF4-FFF2-40B4-BE49-F238E27FC236}">
                <a16:creationId xmlns:a16="http://schemas.microsoft.com/office/drawing/2014/main" id="{B1AE785B-338D-4F23-89DF-210EDD7EEB56}"/>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3534743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E810E-25E2-44F1-98AF-27882D41A3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MX"/>
          </a:p>
        </p:txBody>
      </p:sp>
      <p:sp>
        <p:nvSpPr>
          <p:cNvPr id="3" name="Picture Placeholder 2">
            <a:extLst>
              <a:ext uri="{FF2B5EF4-FFF2-40B4-BE49-F238E27FC236}">
                <a16:creationId xmlns:a16="http://schemas.microsoft.com/office/drawing/2014/main" id="{1C78A1D9-79F4-4DA5-A2B5-603B2E6F20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Text Placeholder 3">
            <a:extLst>
              <a:ext uri="{FF2B5EF4-FFF2-40B4-BE49-F238E27FC236}">
                <a16:creationId xmlns:a16="http://schemas.microsoft.com/office/drawing/2014/main" id="{0B10813F-D55A-4F3F-8BD3-7F6AC45D1F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42C5F6-1F8C-42FA-A736-16D09A5F2C53}"/>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6" name="Footer Placeholder 5">
            <a:extLst>
              <a:ext uri="{FF2B5EF4-FFF2-40B4-BE49-F238E27FC236}">
                <a16:creationId xmlns:a16="http://schemas.microsoft.com/office/drawing/2014/main" id="{5DE83B5D-D942-4D25-B678-E788BA77F03D}"/>
              </a:ext>
            </a:extLst>
          </p:cNvPr>
          <p:cNvSpPr>
            <a:spLocks noGrp="1"/>
          </p:cNvSpPr>
          <p:nvPr>
            <p:ph type="ftr" sz="quarter" idx="11"/>
          </p:nvPr>
        </p:nvSpPr>
        <p:spPr/>
        <p:txBody>
          <a:bodyPr/>
          <a:lstStyle/>
          <a:p>
            <a:endParaRPr lang="es-MX"/>
          </a:p>
        </p:txBody>
      </p:sp>
      <p:sp>
        <p:nvSpPr>
          <p:cNvPr id="7" name="Slide Number Placeholder 6">
            <a:extLst>
              <a:ext uri="{FF2B5EF4-FFF2-40B4-BE49-F238E27FC236}">
                <a16:creationId xmlns:a16="http://schemas.microsoft.com/office/drawing/2014/main" id="{E5FD17FE-9AA8-4D27-9308-C31BC8BEDCDD}"/>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2381206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92D32-CB29-49D2-AFAB-688FA3892160}"/>
              </a:ext>
            </a:extLst>
          </p:cNvPr>
          <p:cNvSpPr>
            <a:spLocks noGrp="1"/>
          </p:cNvSpPr>
          <p:nvPr>
            <p:ph type="title"/>
          </p:nvPr>
        </p:nvSpPr>
        <p:spPr/>
        <p:txBody>
          <a:bodyPr/>
          <a:lstStyle/>
          <a:p>
            <a:r>
              <a:rPr lang="en-US"/>
              <a:t>Click to edit Master title style</a:t>
            </a:r>
            <a:endParaRPr lang="es-MX"/>
          </a:p>
        </p:txBody>
      </p:sp>
      <p:sp>
        <p:nvSpPr>
          <p:cNvPr id="3" name="Vertical Text Placeholder 2">
            <a:extLst>
              <a:ext uri="{FF2B5EF4-FFF2-40B4-BE49-F238E27FC236}">
                <a16:creationId xmlns:a16="http://schemas.microsoft.com/office/drawing/2014/main" id="{6DEB6919-AE20-48B8-94EC-DFB0E715631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2E665492-C2A4-4B0A-B0E0-B35249CD5264}"/>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5" name="Footer Placeholder 4">
            <a:extLst>
              <a:ext uri="{FF2B5EF4-FFF2-40B4-BE49-F238E27FC236}">
                <a16:creationId xmlns:a16="http://schemas.microsoft.com/office/drawing/2014/main" id="{324BCDB1-D1AA-416B-AFD2-42DA49F6FE32}"/>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68462AB9-89C3-4A6B-BB3E-53BFDFEBCC46}"/>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338618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8F52DC-A2D1-4389-8BE6-4C14F5DC382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MX"/>
          </a:p>
        </p:txBody>
      </p:sp>
      <p:sp>
        <p:nvSpPr>
          <p:cNvPr id="3" name="Vertical Text Placeholder 2">
            <a:extLst>
              <a:ext uri="{FF2B5EF4-FFF2-40B4-BE49-F238E27FC236}">
                <a16:creationId xmlns:a16="http://schemas.microsoft.com/office/drawing/2014/main" id="{1F036060-9A15-43EC-B801-ABE410F420A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5A69D58C-59CD-469F-B185-450AF0763E49}"/>
              </a:ext>
            </a:extLst>
          </p:cNvPr>
          <p:cNvSpPr>
            <a:spLocks noGrp="1"/>
          </p:cNvSpPr>
          <p:nvPr>
            <p:ph type="dt" sz="half" idx="10"/>
          </p:nvPr>
        </p:nvSpPr>
        <p:spPr/>
        <p:txBody>
          <a:bodyPr/>
          <a:lstStyle/>
          <a:p>
            <a:fld id="{73B6F832-80D4-4340-BE00-8D3A92FF2978}" type="datetimeFigureOut">
              <a:rPr lang="es-MX" smtClean="0"/>
              <a:t>10/06/2018</a:t>
            </a:fld>
            <a:endParaRPr lang="es-MX"/>
          </a:p>
        </p:txBody>
      </p:sp>
      <p:sp>
        <p:nvSpPr>
          <p:cNvPr id="5" name="Footer Placeholder 4">
            <a:extLst>
              <a:ext uri="{FF2B5EF4-FFF2-40B4-BE49-F238E27FC236}">
                <a16:creationId xmlns:a16="http://schemas.microsoft.com/office/drawing/2014/main" id="{440378E5-8A60-4910-A007-F06E086937DD}"/>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D27ACBEF-190F-4930-AFF1-DD7FA2754815}"/>
              </a:ext>
            </a:extLst>
          </p:cNvPr>
          <p:cNvSpPr>
            <a:spLocks noGrp="1"/>
          </p:cNvSpPr>
          <p:nvPr>
            <p:ph type="sldNum" sz="quarter" idx="12"/>
          </p:nvPr>
        </p:nvSpPr>
        <p:spPr/>
        <p:txBody>
          <a:bodyPr/>
          <a:lstStyle/>
          <a:p>
            <a:fld id="{C0DBFFF1-AA78-4589-8155-9BFAB0754626}" type="slidenum">
              <a:rPr lang="es-MX" smtClean="0"/>
              <a:t>‹#›</a:t>
            </a:fld>
            <a:endParaRPr lang="es-MX"/>
          </a:p>
        </p:txBody>
      </p:sp>
    </p:spTree>
    <p:extLst>
      <p:ext uri="{BB962C8B-B14F-4D97-AF65-F5344CB8AC3E}">
        <p14:creationId xmlns:p14="http://schemas.microsoft.com/office/powerpoint/2010/main" val="39189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67FC44-2B75-4722-9426-39AF17C2E8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MX"/>
          </a:p>
        </p:txBody>
      </p:sp>
      <p:sp>
        <p:nvSpPr>
          <p:cNvPr id="3" name="Text Placeholder 2">
            <a:extLst>
              <a:ext uri="{FF2B5EF4-FFF2-40B4-BE49-F238E27FC236}">
                <a16:creationId xmlns:a16="http://schemas.microsoft.com/office/drawing/2014/main" id="{E59B3DCE-C593-4BBD-9392-FD0981BE3F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149384E6-5C49-46A2-A0CC-46DBEFAF71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B6F832-80D4-4340-BE00-8D3A92FF2978}" type="datetimeFigureOut">
              <a:rPr lang="es-MX" smtClean="0"/>
              <a:t>10/06/2018</a:t>
            </a:fld>
            <a:endParaRPr lang="es-MX"/>
          </a:p>
        </p:txBody>
      </p:sp>
      <p:sp>
        <p:nvSpPr>
          <p:cNvPr id="5" name="Footer Placeholder 4">
            <a:extLst>
              <a:ext uri="{FF2B5EF4-FFF2-40B4-BE49-F238E27FC236}">
                <a16:creationId xmlns:a16="http://schemas.microsoft.com/office/drawing/2014/main" id="{6481B0BD-DFF7-4B16-B9B3-2B71168311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a:extLst>
              <a:ext uri="{FF2B5EF4-FFF2-40B4-BE49-F238E27FC236}">
                <a16:creationId xmlns:a16="http://schemas.microsoft.com/office/drawing/2014/main" id="{90C028E8-DF34-47F7-A77C-CD111CCAF0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DBFFF1-AA78-4589-8155-9BFAB0754626}" type="slidenum">
              <a:rPr lang="es-MX" smtClean="0"/>
              <a:t>‹#›</a:t>
            </a:fld>
            <a:endParaRPr lang="es-MX"/>
          </a:p>
        </p:txBody>
      </p:sp>
    </p:spTree>
    <p:extLst>
      <p:ext uri="{BB962C8B-B14F-4D97-AF65-F5344CB8AC3E}">
        <p14:creationId xmlns:p14="http://schemas.microsoft.com/office/powerpoint/2010/main" val="3733372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generated with very high confidence">
            <a:extLst>
              <a:ext uri="{FF2B5EF4-FFF2-40B4-BE49-F238E27FC236}">
                <a16:creationId xmlns:a16="http://schemas.microsoft.com/office/drawing/2014/main" id="{A78D2619-B55C-412B-9EB0-F9BDB094F1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995" y="307731"/>
            <a:ext cx="7106911" cy="3997637"/>
          </a:xfrm>
          <a:prstGeom prst="rect">
            <a:avLst/>
          </a:prstGeom>
        </p:spPr>
      </p:pic>
      <p:cxnSp>
        <p:nvCxnSpPr>
          <p:cNvPr id="12" name="Straight Connector 11">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6" name="Rectangle 1">
            <a:extLst>
              <a:ext uri="{FF2B5EF4-FFF2-40B4-BE49-F238E27FC236}">
                <a16:creationId xmlns:a16="http://schemas.microsoft.com/office/drawing/2014/main" id="{4A90DAC5-B49A-4E45-B202-530E7EFEC36C}"/>
              </a:ext>
            </a:extLst>
          </p:cNvPr>
          <p:cNvSpPr>
            <a:spLocks noGrp="1" noChangeArrowheads="1"/>
          </p:cNvSpPr>
          <p:nvPr>
            <p:ph type="ctrTitle"/>
          </p:nvPr>
        </p:nvSpPr>
        <p:spPr bwMode="auto">
          <a:xfrm>
            <a:off x="527050" y="4836567"/>
            <a:ext cx="1015855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n-US" sz="2200" b="0" i="1" u="none" strike="noStrike" cap="none" normalizeH="0" baseline="0" dirty="0">
                <a:ln>
                  <a:noFill/>
                </a:ln>
                <a:solidFill>
                  <a:schemeClr val="bg1"/>
                </a:solidFill>
                <a:effectLst/>
                <a:latin typeface="Arial" panose="020B0604020202020204" pitchFamily="34" charset="0"/>
                <a:ea typeface="Times New Roman" panose="02020603050405020304" pitchFamily="18" charset="0"/>
                <a:cs typeface="Arial" panose="020B0604020202020204" pitchFamily="34" charset="0"/>
              </a:rPr>
              <a:t>Tema: Beneficios, barreras y normatividad subjetiva, </a:t>
            </a:r>
            <a:br>
              <a:rPr kumimoji="0" lang="es-MX" altLang="en-US" sz="2200" b="0" i="1" u="none" strike="noStrike" cap="none" normalizeH="0" baseline="0" dirty="0">
                <a:ln>
                  <a:noFill/>
                </a:ln>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kumimoji="0" lang="es-MX" altLang="en-US" sz="2200" b="0" i="1" u="none" strike="noStrike" cap="none" normalizeH="0" baseline="0" dirty="0">
                <a:ln>
                  <a:noFill/>
                </a:ln>
                <a:solidFill>
                  <a:schemeClr val="bg1"/>
                </a:solidFill>
                <a:effectLst/>
                <a:latin typeface="Arial" panose="020B0604020202020204" pitchFamily="34" charset="0"/>
                <a:ea typeface="Times New Roman" panose="02020603050405020304" pitchFamily="18" charset="0"/>
                <a:cs typeface="Arial" panose="020B0604020202020204" pitchFamily="34" charset="0"/>
              </a:rPr>
              <a:t>seg</a:t>
            </a:r>
            <a:r>
              <a:rPr kumimoji="0" lang="es-MX" altLang="en-US" sz="2200" b="0" i="1"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Arial" panose="020B0604020202020204" pitchFamily="34" charset="0"/>
              </a:rPr>
              <a:t>ú</a:t>
            </a:r>
            <a:r>
              <a:rPr kumimoji="0" lang="es-MX" altLang="en-US" sz="2200" b="0" i="1" u="none" strike="noStrike" cap="none" normalizeH="0" baseline="0" dirty="0">
                <a:ln>
                  <a:noFill/>
                </a:ln>
                <a:solidFill>
                  <a:schemeClr val="bg1"/>
                </a:solidFill>
                <a:effectLst/>
                <a:latin typeface="Arial" panose="020B0604020202020204" pitchFamily="34" charset="0"/>
                <a:ea typeface="Times New Roman" panose="02020603050405020304" pitchFamily="18" charset="0"/>
                <a:cs typeface="Arial" panose="020B0604020202020204" pitchFamily="34" charset="0"/>
              </a:rPr>
              <a:t>n etapa de cambio para uso de servicios de salud privados de primer nivel.</a:t>
            </a:r>
            <a:endParaRPr kumimoji="0" lang="es-MX" altLang="en-US" sz="1800" b="0" i="0" u="none" strike="noStrike" cap="none" normalizeH="0" baseline="0" dirty="0">
              <a:ln>
                <a:noFill/>
              </a:ln>
              <a:solidFill>
                <a:schemeClr val="bg1"/>
              </a:solidFill>
              <a:effectLst/>
              <a:latin typeface="Arial" panose="020B0604020202020204" pitchFamily="34" charset="0"/>
            </a:endParaRPr>
          </a:p>
        </p:txBody>
      </p:sp>
      <p:sp>
        <p:nvSpPr>
          <p:cNvPr id="7" name="Rectangle 2">
            <a:extLst>
              <a:ext uri="{FF2B5EF4-FFF2-40B4-BE49-F238E27FC236}">
                <a16:creationId xmlns:a16="http://schemas.microsoft.com/office/drawing/2014/main" id="{B8AAC1E1-7943-4199-A6B2-7A488B0A2D20}"/>
              </a:ext>
            </a:extLst>
          </p:cNvPr>
          <p:cNvSpPr>
            <a:spLocks noGrp="1" noChangeArrowheads="1"/>
          </p:cNvSpPr>
          <p:nvPr>
            <p:ph type="subTitle" idx="1"/>
          </p:nvPr>
        </p:nvSpPr>
        <p:spPr bwMode="auto">
          <a:xfrm>
            <a:off x="915054" y="5800935"/>
            <a:ext cx="10016391" cy="1198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kumimoji="0" lang="es-MX" altLang="en-US" sz="1200" b="0" i="0" u="none" strike="noStrike" cap="none" normalizeH="0" baseline="0" dirty="0">
                <a:ln>
                  <a:noFill/>
                </a:ln>
                <a:solidFill>
                  <a:schemeClr val="bg1"/>
                </a:solidFill>
                <a:effectLst/>
                <a:latin typeface="Arial" panose="020B0604020202020204" pitchFamily="34" charset="0"/>
                <a:ea typeface="Times New Roman" panose="02020603050405020304" pitchFamily="18" charset="0"/>
                <a:cs typeface="Arial" panose="020B0604020202020204" pitchFamily="34" charset="0"/>
              </a:rPr>
              <a:t>Investigaci</a:t>
            </a:r>
            <a:r>
              <a:rPr kumimoji="0" lang="es-MX" altLang="en-US" sz="12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Arial" panose="020B0604020202020204" pitchFamily="34" charset="0"/>
              </a:rPr>
              <a:t>ó</a:t>
            </a:r>
            <a:r>
              <a:rPr kumimoji="0" lang="es-MX" altLang="en-US" sz="1200" b="0" i="0" u="none" strike="noStrike" cap="none" normalizeH="0" baseline="0" dirty="0">
                <a:ln>
                  <a:noFill/>
                </a:ln>
                <a:solidFill>
                  <a:schemeClr val="bg1"/>
                </a:solidFill>
                <a:effectLst/>
                <a:latin typeface="Arial" panose="020B0604020202020204" pitchFamily="34" charset="0"/>
                <a:ea typeface="Times New Roman" panose="02020603050405020304" pitchFamily="18" charset="0"/>
                <a:cs typeface="Arial" panose="020B0604020202020204" pitchFamily="34" charset="0"/>
              </a:rPr>
              <a:t>n documental y de campo. Informe final</a:t>
            </a:r>
            <a:br>
              <a:rPr kumimoji="0" lang="es-MX" altLang="en-US" sz="1200" b="0" i="0" u="none" strike="noStrike" cap="none" normalizeH="0" baseline="0" dirty="0">
                <a:ln>
                  <a:noFill/>
                </a:ln>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s-MX" sz="1200" dirty="0">
                <a:solidFill>
                  <a:schemeClr val="bg1"/>
                </a:solidFill>
              </a:rPr>
              <a:t>David Emmanuel Castañeda Vásquez</a:t>
            </a:r>
            <a:endParaRPr lang="en-US" sz="1200" dirty="0">
              <a:solidFill>
                <a:schemeClr val="bg1"/>
              </a:solidFill>
            </a:endParaRPr>
          </a:p>
          <a:p>
            <a:r>
              <a:rPr lang="es-MX" sz="1200" b="1" dirty="0">
                <a:solidFill>
                  <a:schemeClr val="bg1"/>
                </a:solidFill>
              </a:rPr>
              <a:t>10 de junio de 2018</a:t>
            </a:r>
            <a:endParaRPr lang="en-US" sz="1200" dirty="0">
              <a:solidFill>
                <a:schemeClr val="bg1"/>
              </a:solidFill>
            </a:endParaRPr>
          </a:p>
          <a:p>
            <a:r>
              <a:rPr lang="es-MX" sz="1200" b="1" dirty="0">
                <a:solidFill>
                  <a:schemeClr val="bg1"/>
                </a:solidFill>
              </a:rPr>
              <a:t>Monterrey, Nuevo León</a:t>
            </a:r>
            <a:endParaRPr lang="en-US" sz="1200" dirty="0">
              <a:solidFill>
                <a:schemeClr val="bg1"/>
              </a:solidFill>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n-US" sz="12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3073761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62F79-250B-43A0-B255-38769DFAAF35}"/>
              </a:ext>
            </a:extLst>
          </p:cNvPr>
          <p:cNvSpPr>
            <a:spLocks noGrp="1"/>
          </p:cNvSpPr>
          <p:nvPr>
            <p:ph type="title"/>
          </p:nvPr>
        </p:nvSpPr>
        <p:spPr/>
        <p:txBody>
          <a:bodyPr/>
          <a:lstStyle/>
          <a:p>
            <a:r>
              <a:rPr lang="es-MX" dirty="0"/>
              <a:t>Temas a tratar:</a:t>
            </a:r>
          </a:p>
        </p:txBody>
      </p:sp>
      <p:sp>
        <p:nvSpPr>
          <p:cNvPr id="3" name="Content Placeholder 2">
            <a:extLst>
              <a:ext uri="{FF2B5EF4-FFF2-40B4-BE49-F238E27FC236}">
                <a16:creationId xmlns:a16="http://schemas.microsoft.com/office/drawing/2014/main" id="{A4FC3AF7-B787-45E9-8C0B-5223A76A6A1F}"/>
              </a:ext>
            </a:extLst>
          </p:cNvPr>
          <p:cNvSpPr>
            <a:spLocks noGrp="1"/>
          </p:cNvSpPr>
          <p:nvPr>
            <p:ph idx="1"/>
          </p:nvPr>
        </p:nvSpPr>
        <p:spPr/>
        <p:txBody>
          <a:bodyPr>
            <a:normAutofit lnSpcReduction="10000"/>
          </a:bodyPr>
          <a:lstStyle/>
          <a:p>
            <a:r>
              <a:rPr lang="es-ES" dirty="0"/>
              <a:t>Introducción</a:t>
            </a:r>
          </a:p>
          <a:p>
            <a:pPr lvl="1"/>
            <a:r>
              <a:rPr lang="es-ES" dirty="0"/>
              <a:t>Objetivo general</a:t>
            </a:r>
          </a:p>
          <a:p>
            <a:pPr lvl="1"/>
            <a:r>
              <a:rPr lang="es-ES" dirty="0"/>
              <a:t>Objetivo especifico</a:t>
            </a:r>
          </a:p>
          <a:p>
            <a:r>
              <a:rPr lang="es-ES" dirty="0"/>
              <a:t>Marco Teórico</a:t>
            </a:r>
          </a:p>
          <a:p>
            <a:r>
              <a:rPr lang="es-ES" dirty="0"/>
              <a:t>Metodología	</a:t>
            </a:r>
          </a:p>
          <a:p>
            <a:pPr lvl="1"/>
            <a:r>
              <a:rPr lang="es-ES" dirty="0"/>
              <a:t>Cobertura Geográfica</a:t>
            </a:r>
          </a:p>
          <a:p>
            <a:pPr lvl="1"/>
            <a:r>
              <a:rPr lang="es-ES" dirty="0"/>
              <a:t>Abordaje</a:t>
            </a:r>
          </a:p>
          <a:p>
            <a:r>
              <a:rPr lang="es-ES" dirty="0"/>
              <a:t>Resultados</a:t>
            </a:r>
          </a:p>
          <a:p>
            <a:r>
              <a:rPr lang="es-ES" dirty="0"/>
              <a:t>Conclusiones</a:t>
            </a:r>
          </a:p>
          <a:p>
            <a:r>
              <a:rPr lang="es-ES" dirty="0"/>
              <a:t>Referencias</a:t>
            </a:r>
          </a:p>
          <a:p>
            <a:endParaRPr lang="es-MX" dirty="0"/>
          </a:p>
        </p:txBody>
      </p:sp>
    </p:spTree>
    <p:extLst>
      <p:ext uri="{BB962C8B-B14F-4D97-AF65-F5344CB8AC3E}">
        <p14:creationId xmlns:p14="http://schemas.microsoft.com/office/powerpoint/2010/main" val="1815127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5640-D0FF-439A-95E3-3E0BEBD4CFF8}"/>
              </a:ext>
            </a:extLst>
          </p:cNvPr>
          <p:cNvSpPr>
            <a:spLocks noGrp="1"/>
          </p:cNvSpPr>
          <p:nvPr>
            <p:ph type="title"/>
          </p:nvPr>
        </p:nvSpPr>
        <p:spPr/>
        <p:txBody>
          <a:bodyPr/>
          <a:lstStyle/>
          <a:p>
            <a:r>
              <a:rPr lang="es-ES" dirty="0"/>
              <a:t>Introducción</a:t>
            </a:r>
            <a:endParaRPr lang="es-MX" dirty="0"/>
          </a:p>
        </p:txBody>
      </p:sp>
      <p:sp>
        <p:nvSpPr>
          <p:cNvPr id="3" name="Content Placeholder 2">
            <a:extLst>
              <a:ext uri="{FF2B5EF4-FFF2-40B4-BE49-F238E27FC236}">
                <a16:creationId xmlns:a16="http://schemas.microsoft.com/office/drawing/2014/main" id="{B461728B-D28A-4F87-83B0-A6155DD0730B}"/>
              </a:ext>
            </a:extLst>
          </p:cNvPr>
          <p:cNvSpPr>
            <a:spLocks noGrp="1"/>
          </p:cNvSpPr>
          <p:nvPr>
            <p:ph idx="1"/>
          </p:nvPr>
        </p:nvSpPr>
        <p:spPr/>
        <p:txBody>
          <a:bodyPr>
            <a:normAutofit/>
          </a:bodyPr>
          <a:lstStyle/>
          <a:p>
            <a:r>
              <a:rPr lang="es-ES" dirty="0"/>
              <a:t>Objetivo general</a:t>
            </a:r>
          </a:p>
          <a:p>
            <a:pPr lvl="1"/>
            <a:r>
              <a:rPr lang="es-MX" dirty="0"/>
              <a:t>Evaluar el efecto de componentes cognitivos en etapas de disposición al cambio para uso de servicios de salud privada de primer nivel.</a:t>
            </a:r>
            <a:endParaRPr lang="en-US" dirty="0"/>
          </a:p>
          <a:p>
            <a:pPr lvl="1"/>
            <a:endParaRPr lang="es-ES" dirty="0"/>
          </a:p>
          <a:p>
            <a:r>
              <a:rPr lang="es-ES" dirty="0"/>
              <a:t>Objetivo especifico</a:t>
            </a:r>
          </a:p>
          <a:p>
            <a:pPr lvl="1"/>
            <a:r>
              <a:rPr lang="es-MX" dirty="0"/>
              <a:t>Comparar el nivel de beneficio, barrera y normatividad subjetiva según etapas de disposición de cambio para el uso de servicios de salud privada de primer nivel.</a:t>
            </a:r>
            <a:endParaRPr lang="en-US" dirty="0"/>
          </a:p>
          <a:p>
            <a:pPr lvl="1"/>
            <a:r>
              <a:rPr lang="es-MX" dirty="0"/>
              <a:t>Comparar la intensidad de beneficio, barrera y normatividad subjetiva según etapa disposición de cambio para el uso de servicios de salud privada de primer nivel.</a:t>
            </a:r>
            <a:endParaRPr lang="en-US" dirty="0"/>
          </a:p>
          <a:p>
            <a:pPr lvl="1"/>
            <a:endParaRPr lang="es-ES" dirty="0"/>
          </a:p>
          <a:p>
            <a:endParaRPr lang="es-MX" dirty="0"/>
          </a:p>
        </p:txBody>
      </p:sp>
    </p:spTree>
    <p:extLst>
      <p:ext uri="{BB962C8B-B14F-4D97-AF65-F5344CB8AC3E}">
        <p14:creationId xmlns:p14="http://schemas.microsoft.com/office/powerpoint/2010/main" val="3506211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3561F-6678-47B9-BA28-176BF8943C3F}"/>
              </a:ext>
            </a:extLst>
          </p:cNvPr>
          <p:cNvSpPr>
            <a:spLocks noGrp="1"/>
          </p:cNvSpPr>
          <p:nvPr>
            <p:ph type="title"/>
          </p:nvPr>
        </p:nvSpPr>
        <p:spPr/>
        <p:txBody>
          <a:bodyPr/>
          <a:lstStyle/>
          <a:p>
            <a:r>
              <a:rPr lang="es-ES" dirty="0"/>
              <a:t>Marco Teórico</a:t>
            </a:r>
            <a:endParaRPr lang="es-MX" dirty="0"/>
          </a:p>
        </p:txBody>
      </p:sp>
      <p:sp>
        <p:nvSpPr>
          <p:cNvPr id="3" name="Content Placeholder 2">
            <a:extLst>
              <a:ext uri="{FF2B5EF4-FFF2-40B4-BE49-F238E27FC236}">
                <a16:creationId xmlns:a16="http://schemas.microsoft.com/office/drawing/2014/main" id="{139000A7-44E5-4D7D-BDC3-DC9F799887D8}"/>
              </a:ext>
            </a:extLst>
          </p:cNvPr>
          <p:cNvSpPr>
            <a:spLocks noGrp="1"/>
          </p:cNvSpPr>
          <p:nvPr>
            <p:ph idx="1"/>
          </p:nvPr>
        </p:nvSpPr>
        <p:spPr/>
        <p:txBody>
          <a:bodyPr>
            <a:normAutofit/>
          </a:bodyPr>
          <a:lstStyle/>
          <a:p>
            <a:r>
              <a:rPr lang="es-ES" dirty="0"/>
              <a:t>En la actualidad, no es factible la prevención de toda enfermad, pero sin duda la detección es capaz de lograr el objetivo de ofrecer tratamiento oportuno y así, impedir o retrasar el desarrollo de las enfermedades, con el consecuente incremento en la sobrevida (Calvo Rojas, Pelegrín Mesa, &amp; Gil Basulto, 2018).</a:t>
            </a:r>
          </a:p>
        </p:txBody>
      </p:sp>
    </p:spTree>
    <p:extLst>
      <p:ext uri="{BB962C8B-B14F-4D97-AF65-F5344CB8AC3E}">
        <p14:creationId xmlns:p14="http://schemas.microsoft.com/office/powerpoint/2010/main" val="447779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FF897735-A094-42A7-9E2C-DA5025444827}"/>
              </a:ext>
            </a:extLst>
          </p:cNvPr>
          <p:cNvPicPr>
            <a:picLocks noChangeAspect="1"/>
          </p:cNvPicPr>
          <p:nvPr/>
        </p:nvPicPr>
        <p:blipFill rotWithShape="1">
          <a:blip r:embed="rId2"/>
          <a:srcRect t="172" r="3" b="3"/>
          <a:stretch/>
        </p:blipFill>
        <p:spPr>
          <a:xfrm>
            <a:off x="6090613" y="640082"/>
            <a:ext cx="5461724" cy="5577837"/>
          </a:xfrm>
          <a:prstGeom prst="rect">
            <a:avLst/>
          </a:prstGeom>
          <a:effectLst/>
        </p:spPr>
      </p:pic>
      <p:sp>
        <p:nvSpPr>
          <p:cNvPr id="2" name="Title 1">
            <a:extLst>
              <a:ext uri="{FF2B5EF4-FFF2-40B4-BE49-F238E27FC236}">
                <a16:creationId xmlns:a16="http://schemas.microsoft.com/office/drawing/2014/main" id="{94A77DF7-3B14-45CD-BFDE-7001F49BCECA}"/>
              </a:ext>
            </a:extLst>
          </p:cNvPr>
          <p:cNvSpPr>
            <a:spLocks noGrp="1"/>
          </p:cNvSpPr>
          <p:nvPr>
            <p:ph type="title"/>
          </p:nvPr>
        </p:nvSpPr>
        <p:spPr>
          <a:xfrm>
            <a:off x="648929" y="629266"/>
            <a:ext cx="5127031" cy="1676603"/>
          </a:xfrm>
        </p:spPr>
        <p:txBody>
          <a:bodyPr>
            <a:normAutofit/>
          </a:bodyPr>
          <a:lstStyle/>
          <a:p>
            <a:endParaRPr lang="es-MX"/>
          </a:p>
        </p:txBody>
      </p:sp>
      <p:sp>
        <p:nvSpPr>
          <p:cNvPr id="9" name="Content Placeholder 8">
            <a:extLst>
              <a:ext uri="{FF2B5EF4-FFF2-40B4-BE49-F238E27FC236}">
                <a16:creationId xmlns:a16="http://schemas.microsoft.com/office/drawing/2014/main" id="{42BD3778-AF79-4F94-9B69-F628611C58CE}"/>
              </a:ext>
            </a:extLst>
          </p:cNvPr>
          <p:cNvSpPr>
            <a:spLocks noGrp="1"/>
          </p:cNvSpPr>
          <p:nvPr>
            <p:ph idx="1"/>
          </p:nvPr>
        </p:nvSpPr>
        <p:spPr>
          <a:xfrm>
            <a:off x="648930" y="2438400"/>
            <a:ext cx="5127029" cy="3785419"/>
          </a:xfrm>
        </p:spPr>
        <p:txBody>
          <a:bodyPr>
            <a:normAutofit/>
          </a:bodyPr>
          <a:lstStyle/>
          <a:p>
            <a:r>
              <a:rPr lang="es-MX" dirty="0"/>
              <a:t>El </a:t>
            </a:r>
            <a:r>
              <a:rPr lang="es-MX" b="1" dirty="0"/>
              <a:t>saber hacer </a:t>
            </a:r>
            <a:r>
              <a:rPr lang="es-MX" dirty="0"/>
              <a:t>constituye el elemento que define psicológicamente un proceso cuya resultante es la presencia o ausencia de enfermedad biológica.</a:t>
            </a:r>
            <a:endParaRPr lang="en-US" dirty="0"/>
          </a:p>
        </p:txBody>
      </p:sp>
    </p:spTree>
    <p:extLst>
      <p:ext uri="{BB962C8B-B14F-4D97-AF65-F5344CB8AC3E}">
        <p14:creationId xmlns:p14="http://schemas.microsoft.com/office/powerpoint/2010/main" val="869360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045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B9C861E-CDED-4257-9C59-4CB0ACEB0E3C}"/>
              </a:ext>
            </a:extLst>
          </p:cNvPr>
          <p:cNvPicPr>
            <a:picLocks noGrp="1" noChangeAspect="1"/>
          </p:cNvPicPr>
          <p:nvPr>
            <p:ph idx="1"/>
          </p:nvPr>
        </p:nvPicPr>
        <p:blipFill>
          <a:blip r:embed="rId2"/>
          <a:stretch>
            <a:fillRect/>
          </a:stretch>
        </p:blipFill>
        <p:spPr>
          <a:xfrm>
            <a:off x="4038600" y="1297802"/>
            <a:ext cx="7188199" cy="4259007"/>
          </a:xfrm>
          <a:prstGeom prst="rect">
            <a:avLst/>
          </a:prstGeom>
        </p:spPr>
      </p:pic>
      <p:sp>
        <p:nvSpPr>
          <p:cNvPr id="2" name="Title 1">
            <a:extLst>
              <a:ext uri="{FF2B5EF4-FFF2-40B4-BE49-F238E27FC236}">
                <a16:creationId xmlns:a16="http://schemas.microsoft.com/office/drawing/2014/main" id="{66D846FB-EB55-4160-8D74-EB45E356336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200" kern="1200">
                <a:solidFill>
                  <a:srgbClr val="FFFFFF"/>
                </a:solidFill>
                <a:latin typeface="+mj-lt"/>
                <a:ea typeface="+mj-ea"/>
                <a:cs typeface="+mj-cs"/>
              </a:rPr>
              <a:t>Transteórico o de Etapas de Cambio:</a:t>
            </a:r>
            <a:br>
              <a:rPr lang="en-US" sz="2200" kern="1200">
                <a:solidFill>
                  <a:srgbClr val="FFFFFF"/>
                </a:solidFill>
                <a:latin typeface="+mj-lt"/>
                <a:ea typeface="+mj-ea"/>
                <a:cs typeface="+mj-cs"/>
              </a:rPr>
            </a:br>
            <a:r>
              <a:rPr lang="en-US" sz="2200" kern="1200">
                <a:solidFill>
                  <a:srgbClr val="FFFFFF"/>
                </a:solidFill>
                <a:latin typeface="+mj-lt"/>
                <a:ea typeface="+mj-ea"/>
                <a:cs typeface="+mj-cs"/>
              </a:rPr>
              <a:t>(Prochaska y Diclemente, 1982).</a:t>
            </a:r>
          </a:p>
        </p:txBody>
      </p:sp>
    </p:spTree>
    <p:extLst>
      <p:ext uri="{BB962C8B-B14F-4D97-AF65-F5344CB8AC3E}">
        <p14:creationId xmlns:p14="http://schemas.microsoft.com/office/powerpoint/2010/main" val="3309612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FECA-9619-42EF-A57C-16E13BC47A2E}"/>
              </a:ext>
            </a:extLst>
          </p:cNvPr>
          <p:cNvSpPr>
            <a:spLocks noGrp="1"/>
          </p:cNvSpPr>
          <p:nvPr>
            <p:ph type="title"/>
          </p:nvPr>
        </p:nvSpPr>
        <p:spPr/>
        <p:txBody>
          <a:bodyPr>
            <a:normAutofit fontScale="90000"/>
          </a:bodyPr>
          <a:lstStyle/>
          <a:p>
            <a:r>
              <a:rPr lang="es-ES" b="1" dirty="0"/>
              <a:t>Integrador de los cambios conductuales </a:t>
            </a:r>
            <a:r>
              <a:rPr lang="es-MX" b="1" dirty="0"/>
              <a:t>en salud</a:t>
            </a:r>
            <a:br>
              <a:rPr lang="es-MX" b="1" dirty="0"/>
            </a:br>
            <a:r>
              <a:rPr lang="es-MX" dirty="0"/>
              <a:t>(Contento, 2008).</a:t>
            </a:r>
          </a:p>
        </p:txBody>
      </p:sp>
      <p:sp>
        <p:nvSpPr>
          <p:cNvPr id="3" name="Content Placeholder 2">
            <a:extLst>
              <a:ext uri="{FF2B5EF4-FFF2-40B4-BE49-F238E27FC236}">
                <a16:creationId xmlns:a16="http://schemas.microsoft.com/office/drawing/2014/main" id="{44CDF260-A4FE-45AC-9E04-2C5DFCED6CD5}"/>
              </a:ext>
            </a:extLst>
          </p:cNvPr>
          <p:cNvSpPr>
            <a:spLocks noGrp="1"/>
          </p:cNvSpPr>
          <p:nvPr>
            <p:ph idx="1"/>
          </p:nvPr>
        </p:nvSpPr>
        <p:spPr/>
        <p:txBody>
          <a:bodyPr>
            <a:normAutofit/>
          </a:bodyPr>
          <a:lstStyle/>
          <a:p>
            <a:r>
              <a:rPr lang="es-ES" dirty="0"/>
              <a:t>Diseñado específicamente para abordar la educación en salud.</a:t>
            </a:r>
          </a:p>
          <a:p>
            <a:r>
              <a:rPr lang="es-ES" dirty="0"/>
              <a:t>Se basa en la integración de investigación, teoría y práctica.</a:t>
            </a:r>
          </a:p>
          <a:p>
            <a:r>
              <a:rPr lang="es-ES" dirty="0"/>
              <a:t>Consta de tres componentes o fases, cada una requiere de estrategias conjuntas con la población </a:t>
            </a:r>
            <a:r>
              <a:rPr lang="es-MX" dirty="0"/>
              <a:t>meta.</a:t>
            </a:r>
          </a:p>
          <a:p>
            <a:pPr lvl="1"/>
            <a:r>
              <a:rPr lang="es-ES" dirty="0"/>
              <a:t>Motivación: identificación del </a:t>
            </a:r>
            <a:r>
              <a:rPr lang="es-ES" b="1" dirty="0"/>
              <a:t>porqué </a:t>
            </a:r>
            <a:r>
              <a:rPr lang="es-ES" dirty="0"/>
              <a:t>son necesarios los cambios </a:t>
            </a:r>
            <a:r>
              <a:rPr lang="es-MX" dirty="0"/>
              <a:t>conductuales hacia la salud.</a:t>
            </a:r>
          </a:p>
          <a:p>
            <a:pPr lvl="1"/>
            <a:r>
              <a:rPr lang="es-ES" dirty="0"/>
              <a:t>Acción: las actividades están diseñadas para mostrar a los interesados </a:t>
            </a:r>
            <a:r>
              <a:rPr lang="es-MX" dirty="0"/>
              <a:t>en </a:t>
            </a:r>
            <a:r>
              <a:rPr lang="es-MX" b="1" dirty="0"/>
              <a:t>cómo </a:t>
            </a:r>
            <a:r>
              <a:rPr lang="es-MX" dirty="0"/>
              <a:t>cambiar.</a:t>
            </a:r>
          </a:p>
          <a:p>
            <a:pPr lvl="1"/>
            <a:r>
              <a:rPr lang="es-ES" dirty="0"/>
              <a:t>Establecimiento de </a:t>
            </a:r>
            <a:r>
              <a:rPr lang="es-ES" b="1" dirty="0"/>
              <a:t>vínculos </a:t>
            </a:r>
            <a:r>
              <a:rPr lang="es-ES" dirty="0"/>
              <a:t>con las autoridades de salud para promover mejoras en las políticas y servicios.</a:t>
            </a:r>
            <a:endParaRPr lang="es-MX" dirty="0"/>
          </a:p>
        </p:txBody>
      </p:sp>
    </p:spTree>
    <p:extLst>
      <p:ext uri="{BB962C8B-B14F-4D97-AF65-F5344CB8AC3E}">
        <p14:creationId xmlns:p14="http://schemas.microsoft.com/office/powerpoint/2010/main" val="2267142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179AD-C0AE-4738-BE64-AEE22FEB1465}"/>
              </a:ext>
            </a:extLst>
          </p:cNvPr>
          <p:cNvSpPr>
            <a:spLocks noGrp="1"/>
          </p:cNvSpPr>
          <p:nvPr>
            <p:ph type="title"/>
          </p:nvPr>
        </p:nvSpPr>
        <p:spPr/>
        <p:txBody>
          <a:bodyPr/>
          <a:lstStyle/>
          <a:p>
            <a:r>
              <a:rPr lang="es-ES" dirty="0"/>
              <a:t>Metodología	</a:t>
            </a:r>
            <a:endParaRPr lang="es-MX" dirty="0"/>
          </a:p>
        </p:txBody>
      </p:sp>
      <p:sp>
        <p:nvSpPr>
          <p:cNvPr id="3" name="Content Placeholder 2">
            <a:extLst>
              <a:ext uri="{FF2B5EF4-FFF2-40B4-BE49-F238E27FC236}">
                <a16:creationId xmlns:a16="http://schemas.microsoft.com/office/drawing/2014/main" id="{429C0688-E8B5-40FA-BAF2-91D09954B6B9}"/>
              </a:ext>
            </a:extLst>
          </p:cNvPr>
          <p:cNvSpPr>
            <a:spLocks noGrp="1"/>
          </p:cNvSpPr>
          <p:nvPr>
            <p:ph idx="1"/>
          </p:nvPr>
        </p:nvSpPr>
        <p:spPr/>
        <p:txBody>
          <a:bodyPr>
            <a:normAutofit/>
          </a:bodyPr>
          <a:lstStyle/>
          <a:p>
            <a:r>
              <a:rPr lang="es-ES" dirty="0"/>
              <a:t>Cobertura Geográfica</a:t>
            </a:r>
          </a:p>
          <a:p>
            <a:pPr lvl="1"/>
            <a:r>
              <a:rPr lang="es-MX" dirty="0"/>
              <a:t>Institución de primer nivel de atención de tipo privada ubicada en Sendero Divisorio 101 Local 14, Balcones de Anáhuac, CP 64055 Cd Gral. Escobedo, N.L. con un horario de apertura de 8 am a 10 pm. Donde se ofrece consulta por médicos generales. </a:t>
            </a:r>
            <a:br>
              <a:rPr lang="es-MX" dirty="0"/>
            </a:br>
            <a:br>
              <a:rPr lang="es-MX" dirty="0"/>
            </a:br>
            <a:r>
              <a:rPr lang="es-MX" dirty="0"/>
              <a:t>En un día se atienden alrededor de 50 pacientes diarios, de los cuales la mayoría reporta tener servicios médicos de instituciones públicas, así como seguridad social sin embargo optan por acudir al establecimiento para una pronta atención.</a:t>
            </a:r>
            <a:endParaRPr lang="en-US" dirty="0"/>
          </a:p>
          <a:p>
            <a:pPr marL="0" indent="0">
              <a:buNone/>
            </a:pPr>
            <a:endParaRPr lang="es-ES" dirty="0"/>
          </a:p>
          <a:p>
            <a:endParaRPr lang="es-MX" dirty="0"/>
          </a:p>
        </p:txBody>
      </p:sp>
    </p:spTree>
    <p:extLst>
      <p:ext uri="{BB962C8B-B14F-4D97-AF65-F5344CB8AC3E}">
        <p14:creationId xmlns:p14="http://schemas.microsoft.com/office/powerpoint/2010/main" val="2523707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179AD-C0AE-4738-BE64-AEE22FEB1465}"/>
              </a:ext>
            </a:extLst>
          </p:cNvPr>
          <p:cNvSpPr>
            <a:spLocks noGrp="1"/>
          </p:cNvSpPr>
          <p:nvPr>
            <p:ph type="title"/>
          </p:nvPr>
        </p:nvSpPr>
        <p:spPr/>
        <p:txBody>
          <a:bodyPr/>
          <a:lstStyle/>
          <a:p>
            <a:r>
              <a:rPr lang="es-ES" dirty="0"/>
              <a:t>Metodología	</a:t>
            </a:r>
            <a:endParaRPr lang="es-MX" dirty="0"/>
          </a:p>
        </p:txBody>
      </p:sp>
      <p:sp>
        <p:nvSpPr>
          <p:cNvPr id="3" name="Content Placeholder 2">
            <a:extLst>
              <a:ext uri="{FF2B5EF4-FFF2-40B4-BE49-F238E27FC236}">
                <a16:creationId xmlns:a16="http://schemas.microsoft.com/office/drawing/2014/main" id="{429C0688-E8B5-40FA-BAF2-91D09954B6B9}"/>
              </a:ext>
            </a:extLst>
          </p:cNvPr>
          <p:cNvSpPr>
            <a:spLocks noGrp="1"/>
          </p:cNvSpPr>
          <p:nvPr>
            <p:ph idx="1"/>
          </p:nvPr>
        </p:nvSpPr>
        <p:spPr/>
        <p:txBody>
          <a:bodyPr>
            <a:normAutofit/>
          </a:bodyPr>
          <a:lstStyle/>
          <a:p>
            <a:r>
              <a:rPr lang="es-ES" dirty="0"/>
              <a:t>Abordaje</a:t>
            </a:r>
          </a:p>
          <a:p>
            <a:pPr lvl="1"/>
            <a:r>
              <a:rPr lang="es-MX" dirty="0"/>
              <a:t>Se elaboro la entrevista a la Medica Liliana, que solicito no se publicara video o audio.</a:t>
            </a:r>
          </a:p>
          <a:p>
            <a:pPr lvl="1"/>
            <a:r>
              <a:rPr lang="es-MX" dirty="0"/>
              <a:t>A la médica se le cuestiona, el número de paciente que atiende diariamente en un turno con alta afluencia es de alrededor de 45 pacientes en 8 horas y refiere doblar turno ciertos días de la semana.</a:t>
            </a:r>
          </a:p>
          <a:p>
            <a:pPr lvl="1"/>
            <a:r>
              <a:rPr lang="es-MX" noProof="1"/>
              <a:t>Se realize cuestionario segun bibliografía consultada con base en las necesidades y comentarios de entrevista y diario de campo.</a:t>
            </a:r>
          </a:p>
          <a:p>
            <a:pPr lvl="1"/>
            <a:r>
              <a:rPr lang="es-MX" dirty="0"/>
              <a:t>A 10 personas que se les cuestiono y solicitaron anonimato.</a:t>
            </a:r>
            <a:endParaRPr lang="es-ES" dirty="0"/>
          </a:p>
          <a:p>
            <a:endParaRPr lang="es-MX" dirty="0"/>
          </a:p>
        </p:txBody>
      </p:sp>
    </p:spTree>
    <p:extLst>
      <p:ext uri="{BB962C8B-B14F-4D97-AF65-F5344CB8AC3E}">
        <p14:creationId xmlns:p14="http://schemas.microsoft.com/office/powerpoint/2010/main" val="407590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AF37-4E37-45FC-A805-213DCAB3D36B}"/>
              </a:ext>
            </a:extLst>
          </p:cNvPr>
          <p:cNvSpPr>
            <a:spLocks noGrp="1"/>
          </p:cNvSpPr>
          <p:nvPr>
            <p:ph type="title"/>
          </p:nvPr>
        </p:nvSpPr>
        <p:spPr/>
        <p:txBody>
          <a:bodyPr>
            <a:normAutofit/>
          </a:bodyPr>
          <a:lstStyle/>
          <a:p>
            <a:r>
              <a:rPr lang="es-ES" dirty="0"/>
              <a:t>Resultados</a:t>
            </a:r>
            <a:endParaRPr lang="es-MX" dirty="0"/>
          </a:p>
        </p:txBody>
      </p:sp>
      <p:sp>
        <p:nvSpPr>
          <p:cNvPr id="3" name="Content Placeholder 2">
            <a:extLst>
              <a:ext uri="{FF2B5EF4-FFF2-40B4-BE49-F238E27FC236}">
                <a16:creationId xmlns:a16="http://schemas.microsoft.com/office/drawing/2014/main" id="{65FE1590-0C21-447C-9309-64843CACC963}"/>
              </a:ext>
            </a:extLst>
          </p:cNvPr>
          <p:cNvSpPr>
            <a:spLocks noGrp="1"/>
          </p:cNvSpPr>
          <p:nvPr>
            <p:ph idx="1"/>
          </p:nvPr>
        </p:nvSpPr>
        <p:spPr/>
        <p:txBody>
          <a:bodyPr/>
          <a:lstStyle/>
          <a:p>
            <a:r>
              <a:rPr lang="es-MX" dirty="0"/>
              <a:t>Se realizo el cuestionario mediante de Google </a:t>
            </a:r>
            <a:r>
              <a:rPr lang="es-MX" dirty="0" err="1"/>
              <a:t>forms</a:t>
            </a:r>
            <a:r>
              <a:rPr lang="es-MX" dirty="0"/>
              <a:t> enviando el cuestionario por las distintas vías. Al obtener las encuestas, se observa el resumen de la información. </a:t>
            </a:r>
          </a:p>
          <a:p>
            <a:endParaRPr lang="en-US" dirty="0"/>
          </a:p>
          <a:p>
            <a:endParaRPr lang="es-MX" dirty="0"/>
          </a:p>
        </p:txBody>
      </p:sp>
      <p:pic>
        <p:nvPicPr>
          <p:cNvPr id="4" name="Picture 3">
            <a:extLst>
              <a:ext uri="{FF2B5EF4-FFF2-40B4-BE49-F238E27FC236}">
                <a16:creationId xmlns:a16="http://schemas.microsoft.com/office/drawing/2014/main" id="{3F7B4FDC-E9FB-421D-AFEC-DFD58AED9C21}"/>
              </a:ext>
            </a:extLst>
          </p:cNvPr>
          <p:cNvPicPr/>
          <p:nvPr/>
        </p:nvPicPr>
        <p:blipFill rotWithShape="1">
          <a:blip r:embed="rId2"/>
          <a:srcRect l="3958" t="4283" b="12107"/>
          <a:stretch/>
        </p:blipFill>
        <p:spPr bwMode="auto">
          <a:xfrm>
            <a:off x="2971206" y="3319882"/>
            <a:ext cx="5707380" cy="31038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69591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45C3-97F1-4B94-A974-572A77A79AD8}"/>
              </a:ext>
            </a:extLst>
          </p:cNvPr>
          <p:cNvSpPr>
            <a:spLocks noGrp="1"/>
          </p:cNvSpPr>
          <p:nvPr>
            <p:ph type="title"/>
          </p:nvPr>
        </p:nvSpPr>
        <p:spPr/>
        <p:txBody>
          <a:bodyPr/>
          <a:lstStyle/>
          <a:p>
            <a:endParaRPr lang="es-MX"/>
          </a:p>
        </p:txBody>
      </p:sp>
      <p:pic>
        <p:nvPicPr>
          <p:cNvPr id="4" name="Content Placeholder 3">
            <a:extLst>
              <a:ext uri="{FF2B5EF4-FFF2-40B4-BE49-F238E27FC236}">
                <a16:creationId xmlns:a16="http://schemas.microsoft.com/office/drawing/2014/main" id="{5214E4C0-CEA1-4F57-B357-18E35C806E37}"/>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rcRect l="3790" t="3651" r="5507" b="18999"/>
          <a:stretch/>
        </p:blipFill>
        <p:spPr bwMode="auto">
          <a:xfrm>
            <a:off x="872427" y="739598"/>
            <a:ext cx="5383483" cy="3086349"/>
          </a:xfrm>
          <a:prstGeom prst="rect">
            <a:avLst/>
          </a:prstGeom>
          <a:ln>
            <a:noFill/>
          </a:ln>
          <a:extLst>
            <a:ext uri="{53640926-AAD7-44D8-BBD7-CCE9431645EC}">
              <a14:shadowObscured xmlns:a14="http://schemas.microsoft.com/office/drawing/2010/main"/>
            </a:ext>
          </a:extLst>
        </p:spPr>
      </p:pic>
      <p:pic>
        <p:nvPicPr>
          <p:cNvPr id="5" name="Picture 4" descr="A picture containing screenshot&#10;&#10;Description generated with very high confidence">
            <a:extLst>
              <a:ext uri="{FF2B5EF4-FFF2-40B4-BE49-F238E27FC236}">
                <a16:creationId xmlns:a16="http://schemas.microsoft.com/office/drawing/2014/main" id="{AAB7D55A-0698-4992-89B8-7C9A51C5EF7A}"/>
              </a:ext>
            </a:extLst>
          </p:cNvPr>
          <p:cNvPicPr/>
          <p:nvPr/>
        </p:nvPicPr>
        <p:blipFill rotWithShape="1">
          <a:blip r:embed="rId3" cstate="print">
            <a:extLst>
              <a:ext uri="{28A0092B-C50C-407E-A947-70E740481C1C}">
                <a14:useLocalDpi xmlns:a14="http://schemas.microsoft.com/office/drawing/2010/main" val="0"/>
              </a:ext>
            </a:extLst>
          </a:blip>
          <a:srcRect l="2509" t="3276" r="3901" b="6735"/>
          <a:stretch/>
        </p:blipFill>
        <p:spPr bwMode="auto">
          <a:xfrm>
            <a:off x="5929876" y="2969836"/>
            <a:ext cx="5561330" cy="330771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66244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597E0-52C6-4648-9325-33497D8D8506}"/>
              </a:ext>
            </a:extLst>
          </p:cNvPr>
          <p:cNvSpPr>
            <a:spLocks noGrp="1"/>
          </p:cNvSpPr>
          <p:nvPr>
            <p:ph type="title"/>
          </p:nvPr>
        </p:nvSpPr>
        <p:spPr>
          <a:xfrm>
            <a:off x="838200" y="365125"/>
            <a:ext cx="10515600" cy="1325563"/>
          </a:xfrm>
        </p:spPr>
        <p:txBody>
          <a:bodyPr/>
          <a:lstStyle/>
          <a:p>
            <a:endParaRPr lang="es-MX"/>
          </a:p>
        </p:txBody>
      </p:sp>
      <p:pic>
        <p:nvPicPr>
          <p:cNvPr id="4" name="Content Placeholder 3" descr="A picture containing screenshot&#10;&#10;Description generated with very high confidence">
            <a:extLst>
              <a:ext uri="{FF2B5EF4-FFF2-40B4-BE49-F238E27FC236}">
                <a16:creationId xmlns:a16="http://schemas.microsoft.com/office/drawing/2014/main" id="{C86B29C7-C117-482D-946C-3187FE32D861}"/>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rcRect l="2453" t="4315" r="5290" b="7538"/>
          <a:stretch/>
        </p:blipFill>
        <p:spPr bwMode="auto">
          <a:xfrm>
            <a:off x="2759221" y="1482725"/>
            <a:ext cx="7197578" cy="40278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8009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B918EA-D262-436C-996F-C3DBAEB57448}"/>
              </a:ext>
            </a:extLst>
          </p:cNvPr>
          <p:cNvPicPr/>
          <p:nvPr/>
        </p:nvPicPr>
        <p:blipFill rotWithShape="1">
          <a:blip r:embed="rId2"/>
          <a:srcRect l="3067" t="29266" r="557" b="299"/>
          <a:stretch/>
        </p:blipFill>
        <p:spPr bwMode="auto">
          <a:xfrm>
            <a:off x="3821720" y="118443"/>
            <a:ext cx="5240033" cy="3144490"/>
          </a:xfrm>
          <a:prstGeom prst="rect">
            <a:avLst/>
          </a:prstGeom>
          <a:ln>
            <a:noFill/>
          </a:ln>
          <a:extLst>
            <a:ext uri="{53640926-AAD7-44D8-BBD7-CCE9431645EC}">
              <a14:shadowObscured xmlns:a14="http://schemas.microsoft.com/office/drawing/2010/main"/>
            </a:ext>
          </a:extLst>
        </p:spPr>
      </p:pic>
      <p:sp>
        <p:nvSpPr>
          <p:cNvPr id="2" name="Title 1">
            <a:extLst>
              <a:ext uri="{FF2B5EF4-FFF2-40B4-BE49-F238E27FC236}">
                <a16:creationId xmlns:a16="http://schemas.microsoft.com/office/drawing/2014/main" id="{6BEA0AA3-BE5D-4795-94D2-0A87613A6188}"/>
              </a:ext>
            </a:extLst>
          </p:cNvPr>
          <p:cNvSpPr>
            <a:spLocks noGrp="1"/>
          </p:cNvSpPr>
          <p:nvPr>
            <p:ph type="title"/>
          </p:nvPr>
        </p:nvSpPr>
        <p:spPr/>
        <p:txBody>
          <a:bodyPr/>
          <a:lstStyle/>
          <a:p>
            <a:endParaRPr lang="es-MX" dirty="0"/>
          </a:p>
        </p:txBody>
      </p:sp>
      <p:pic>
        <p:nvPicPr>
          <p:cNvPr id="4" name="Content Placeholder 3">
            <a:extLst>
              <a:ext uri="{FF2B5EF4-FFF2-40B4-BE49-F238E27FC236}">
                <a16:creationId xmlns:a16="http://schemas.microsoft.com/office/drawing/2014/main" id="{DDA40A41-8484-4D57-AC38-9ABF69733CD6}"/>
              </a:ext>
            </a:extLst>
          </p:cNvPr>
          <p:cNvPicPr>
            <a:picLocks noGrp="1"/>
          </p:cNvPicPr>
          <p:nvPr>
            <p:ph idx="1"/>
          </p:nvPr>
        </p:nvPicPr>
        <p:blipFill rotWithShape="1">
          <a:blip r:embed="rId3"/>
          <a:srcRect t="3402" b="1597"/>
          <a:stretch/>
        </p:blipFill>
        <p:spPr bwMode="auto">
          <a:xfrm>
            <a:off x="750842" y="3429000"/>
            <a:ext cx="4677501" cy="3144489"/>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8971CC0C-6695-4360-84CD-6C513AA696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4861" y="3562683"/>
            <a:ext cx="5190165" cy="2987056"/>
          </a:xfrm>
          <a:prstGeom prst="rect">
            <a:avLst/>
          </a:prstGeom>
        </p:spPr>
      </p:pic>
    </p:spTree>
    <p:extLst>
      <p:ext uri="{BB962C8B-B14F-4D97-AF65-F5344CB8AC3E}">
        <p14:creationId xmlns:p14="http://schemas.microsoft.com/office/powerpoint/2010/main" val="3199315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F1F0D-9ECE-4C75-B1C1-828D13313C48}"/>
              </a:ext>
            </a:extLst>
          </p:cNvPr>
          <p:cNvSpPr>
            <a:spLocks noGrp="1"/>
          </p:cNvSpPr>
          <p:nvPr>
            <p:ph type="title"/>
          </p:nvPr>
        </p:nvSpPr>
        <p:spPr/>
        <p:txBody>
          <a:bodyPr/>
          <a:lstStyle/>
          <a:p>
            <a:endParaRPr lang="es-MX" dirty="0"/>
          </a:p>
        </p:txBody>
      </p:sp>
      <p:pic>
        <p:nvPicPr>
          <p:cNvPr id="5" name="Content Placeholder 4">
            <a:extLst>
              <a:ext uri="{FF2B5EF4-FFF2-40B4-BE49-F238E27FC236}">
                <a16:creationId xmlns:a16="http://schemas.microsoft.com/office/drawing/2014/main" id="{99036EC5-D8BB-48C6-9B1A-AC3E73933B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598" y="745067"/>
            <a:ext cx="5217170" cy="3219752"/>
          </a:xfrm>
        </p:spPr>
      </p:pic>
      <p:pic>
        <p:nvPicPr>
          <p:cNvPr id="7" name="Picture 6" descr="A picture containing text&#10;&#10;Description generated with high confidence">
            <a:extLst>
              <a:ext uri="{FF2B5EF4-FFF2-40B4-BE49-F238E27FC236}">
                <a16:creationId xmlns:a16="http://schemas.microsoft.com/office/drawing/2014/main" id="{C644BA2B-40A0-4FDA-AAEC-FFEC4DF6A1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8151" y="3323771"/>
            <a:ext cx="5217170" cy="2991383"/>
          </a:xfrm>
          <a:prstGeom prst="rect">
            <a:avLst/>
          </a:prstGeom>
        </p:spPr>
      </p:pic>
    </p:spTree>
    <p:extLst>
      <p:ext uri="{BB962C8B-B14F-4D97-AF65-F5344CB8AC3E}">
        <p14:creationId xmlns:p14="http://schemas.microsoft.com/office/powerpoint/2010/main" val="2165379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DEC10-AE55-48D7-A110-9A0F58553DF6}"/>
              </a:ext>
            </a:extLst>
          </p:cNvPr>
          <p:cNvSpPr>
            <a:spLocks noGrp="1"/>
          </p:cNvSpPr>
          <p:nvPr>
            <p:ph type="title"/>
          </p:nvPr>
        </p:nvSpPr>
        <p:spPr/>
        <p:txBody>
          <a:bodyPr/>
          <a:lstStyle/>
          <a:p>
            <a:endParaRPr lang="es-MX"/>
          </a:p>
        </p:txBody>
      </p:sp>
      <p:pic>
        <p:nvPicPr>
          <p:cNvPr id="5" name="Content Placeholder 4">
            <a:extLst>
              <a:ext uri="{FF2B5EF4-FFF2-40B4-BE49-F238E27FC236}">
                <a16:creationId xmlns:a16="http://schemas.microsoft.com/office/drawing/2014/main" id="{5E145BB4-51F9-45F3-AFA6-9995251E26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9266" y="3295778"/>
            <a:ext cx="5346466" cy="3119307"/>
          </a:xfrm>
        </p:spPr>
      </p:pic>
      <p:pic>
        <p:nvPicPr>
          <p:cNvPr id="8" name="Picture 7">
            <a:extLst>
              <a:ext uri="{FF2B5EF4-FFF2-40B4-BE49-F238E27FC236}">
                <a16:creationId xmlns:a16="http://schemas.microsoft.com/office/drawing/2014/main" id="{9DDF9CF7-DFC1-48A2-B8DD-B9F9AE5EA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0979" y="236741"/>
            <a:ext cx="5357419" cy="3160585"/>
          </a:xfrm>
          <a:prstGeom prst="rect">
            <a:avLst/>
          </a:prstGeom>
        </p:spPr>
      </p:pic>
      <p:pic>
        <p:nvPicPr>
          <p:cNvPr id="7" name="Picture 6">
            <a:extLst>
              <a:ext uri="{FF2B5EF4-FFF2-40B4-BE49-F238E27FC236}">
                <a16:creationId xmlns:a16="http://schemas.microsoft.com/office/drawing/2014/main" id="{F47882B7-A1F7-44FD-95DB-73D7EEFEDC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4540" y="2888717"/>
            <a:ext cx="5268194" cy="3695700"/>
          </a:xfrm>
          <a:prstGeom prst="rect">
            <a:avLst/>
          </a:prstGeom>
        </p:spPr>
      </p:pic>
    </p:spTree>
    <p:extLst>
      <p:ext uri="{BB962C8B-B14F-4D97-AF65-F5344CB8AC3E}">
        <p14:creationId xmlns:p14="http://schemas.microsoft.com/office/powerpoint/2010/main" val="4109725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D85A-A552-4C0F-A489-181311C4EE02}"/>
              </a:ext>
            </a:extLst>
          </p:cNvPr>
          <p:cNvSpPr>
            <a:spLocks noGrp="1"/>
          </p:cNvSpPr>
          <p:nvPr>
            <p:ph type="title"/>
          </p:nvPr>
        </p:nvSpPr>
        <p:spPr/>
        <p:txBody>
          <a:bodyPr/>
          <a:lstStyle/>
          <a:p>
            <a:r>
              <a:rPr lang="es-ES" dirty="0"/>
              <a:t>Conclusiones</a:t>
            </a:r>
            <a:endParaRPr lang="es-MX" dirty="0"/>
          </a:p>
        </p:txBody>
      </p:sp>
      <p:sp>
        <p:nvSpPr>
          <p:cNvPr id="3" name="Content Placeholder 2">
            <a:extLst>
              <a:ext uri="{FF2B5EF4-FFF2-40B4-BE49-F238E27FC236}">
                <a16:creationId xmlns:a16="http://schemas.microsoft.com/office/drawing/2014/main" id="{96DC9737-12A5-4293-BB51-6D4515B278B9}"/>
              </a:ext>
            </a:extLst>
          </p:cNvPr>
          <p:cNvSpPr>
            <a:spLocks noGrp="1"/>
          </p:cNvSpPr>
          <p:nvPr>
            <p:ph idx="1"/>
          </p:nvPr>
        </p:nvSpPr>
        <p:spPr/>
        <p:txBody>
          <a:bodyPr>
            <a:normAutofit/>
          </a:bodyPr>
          <a:lstStyle/>
          <a:p>
            <a:r>
              <a:rPr lang="es-MX" dirty="0"/>
              <a:t>Esto es de utilidad para el sector privado para enfocar sus campanas tanto publicitarias como el de los médicos no solo a una manera curativa de la consulta sino también a la prevención de enfermedades. </a:t>
            </a:r>
            <a:endParaRPr lang="en-US" dirty="0"/>
          </a:p>
          <a:p>
            <a:endParaRPr lang="es-MX" dirty="0"/>
          </a:p>
        </p:txBody>
      </p:sp>
    </p:spTree>
    <p:extLst>
      <p:ext uri="{BB962C8B-B14F-4D97-AF65-F5344CB8AC3E}">
        <p14:creationId xmlns:p14="http://schemas.microsoft.com/office/powerpoint/2010/main" val="4190980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98018-AEEF-4C9C-A864-43243ABC09C6}"/>
              </a:ext>
            </a:extLst>
          </p:cNvPr>
          <p:cNvSpPr>
            <a:spLocks noGrp="1"/>
          </p:cNvSpPr>
          <p:nvPr>
            <p:ph type="title"/>
          </p:nvPr>
        </p:nvSpPr>
        <p:spPr/>
        <p:txBody>
          <a:bodyPr/>
          <a:lstStyle/>
          <a:p>
            <a:r>
              <a:rPr lang="es-ES" dirty="0"/>
              <a:t>Referencias</a:t>
            </a:r>
            <a:endParaRPr lang="es-MX" dirty="0"/>
          </a:p>
        </p:txBody>
      </p:sp>
      <p:sp>
        <p:nvSpPr>
          <p:cNvPr id="3" name="Content Placeholder 2">
            <a:extLst>
              <a:ext uri="{FF2B5EF4-FFF2-40B4-BE49-F238E27FC236}">
                <a16:creationId xmlns:a16="http://schemas.microsoft.com/office/drawing/2014/main" id="{AECAAA6A-57F3-4640-B4D9-17CA45B8DBB8}"/>
              </a:ext>
            </a:extLst>
          </p:cNvPr>
          <p:cNvSpPr>
            <a:spLocks noGrp="1"/>
          </p:cNvSpPr>
          <p:nvPr>
            <p:ph idx="1"/>
          </p:nvPr>
        </p:nvSpPr>
        <p:spPr/>
        <p:txBody>
          <a:bodyPr>
            <a:normAutofit fontScale="77500" lnSpcReduction="20000"/>
          </a:bodyPr>
          <a:lstStyle/>
          <a:p>
            <a:r>
              <a:rPr lang="es-MX" dirty="0"/>
              <a:t>Baeza-Cruz, G., Peniche-Otero, G., Alva-Esqueda, M. E., Naranjo-</a:t>
            </a:r>
            <a:r>
              <a:rPr lang="es-MX" dirty="0" err="1"/>
              <a:t>Muedano</a:t>
            </a:r>
            <a:r>
              <a:rPr lang="es-MX" dirty="0"/>
              <a:t>, M., Soria-Suárez, N., &amp; Morales-Flores, H. J. (2018). Análisis de costo de la enfermedad, del tratamiento, las complicaciones e intervenciones de la hipercolesterolemia en México en 2016. </a:t>
            </a:r>
            <a:r>
              <a:rPr lang="es-MX" i="1" dirty="0" err="1"/>
              <a:t>Value</a:t>
            </a:r>
            <a:r>
              <a:rPr lang="es-MX" i="1" dirty="0"/>
              <a:t> in </a:t>
            </a:r>
            <a:r>
              <a:rPr lang="es-MX" i="1" dirty="0" err="1"/>
              <a:t>health</a:t>
            </a:r>
            <a:r>
              <a:rPr lang="es-MX" i="1" dirty="0"/>
              <a:t> regional </a:t>
            </a:r>
            <a:r>
              <a:rPr lang="es-MX" i="1" dirty="0" err="1"/>
              <a:t>issues</a:t>
            </a:r>
            <a:r>
              <a:rPr lang="es-MX" i="1" dirty="0"/>
              <a:t>, 17</a:t>
            </a:r>
            <a:r>
              <a:rPr lang="es-MX" dirty="0"/>
              <a:t>, 56-63. </a:t>
            </a:r>
            <a:endParaRPr lang="en-US" dirty="0"/>
          </a:p>
          <a:p>
            <a:r>
              <a:rPr lang="es-MX" dirty="0"/>
              <a:t>Calvo Rojas, J., Pelegrín Mesa, A., &amp; Gil Basulto, M. S. (2018). Enfoques teóricos para la evaluación de la eficiencia y eficacia en el primer nivel de atención médica de los servicios de salud del sector público. </a:t>
            </a:r>
            <a:r>
              <a:rPr lang="es-MX" i="1" dirty="0"/>
              <a:t>Retos de la Dirección, 12</a:t>
            </a:r>
            <a:r>
              <a:rPr lang="es-MX" dirty="0"/>
              <a:t>(1), 96-118. </a:t>
            </a:r>
            <a:endParaRPr lang="en-US" dirty="0"/>
          </a:p>
          <a:p>
            <a:r>
              <a:rPr lang="es-MX" dirty="0"/>
              <a:t>Lopez, M. P., Rodriguez, L., &amp; Robles, C. C. (2018). Efectividad de las intervenciones psicológicas basadas en el Modelo Transteórico (MTT) del Cambio para el control metabólico de pacientes diabéticos. </a:t>
            </a:r>
            <a:r>
              <a:rPr lang="es-MX" i="1" dirty="0"/>
              <a:t>ARS MEDICA Revista de Ciencias Médicas, 43</a:t>
            </a:r>
            <a:r>
              <a:rPr lang="es-MX" dirty="0"/>
              <a:t>(1). </a:t>
            </a:r>
            <a:endParaRPr lang="en-US" dirty="0"/>
          </a:p>
          <a:p>
            <a:r>
              <a:rPr lang="es-MX" dirty="0"/>
              <a:t>Olaiz-Fernández, G., Rivera-</a:t>
            </a:r>
            <a:r>
              <a:rPr lang="es-MX" dirty="0" err="1"/>
              <a:t>Dommarco</a:t>
            </a:r>
            <a:r>
              <a:rPr lang="es-MX" dirty="0"/>
              <a:t>, J., </a:t>
            </a:r>
            <a:r>
              <a:rPr lang="es-MX" dirty="0" err="1"/>
              <a:t>Shamah</a:t>
            </a:r>
            <a:r>
              <a:rPr lang="es-MX" dirty="0"/>
              <a:t>-Levy, T., Rojas, R., Villalpando-Hernández, S., Hernández-</a:t>
            </a:r>
            <a:r>
              <a:rPr lang="es-MX" dirty="0" err="1"/>
              <a:t>Avila</a:t>
            </a:r>
            <a:r>
              <a:rPr lang="es-MX" dirty="0"/>
              <a:t>, M., &amp; Sepúlveda-Amor, J. (2006). Encuesta nacional de salud y nutrición 2006. </a:t>
            </a:r>
            <a:r>
              <a:rPr lang="es-MX" i="1" dirty="0"/>
              <a:t>Cuernavaca, México: Instituto Nacional de Salud Pública, 382</a:t>
            </a:r>
            <a:r>
              <a:rPr lang="es-MX" dirty="0"/>
              <a:t>. </a:t>
            </a:r>
            <a:endParaRPr lang="en-US" dirty="0"/>
          </a:p>
          <a:p>
            <a:r>
              <a:rPr lang="en-US" dirty="0"/>
              <a:t>Rios, L. E. (2017). ABC of </a:t>
            </a:r>
            <a:r>
              <a:rPr lang="en-US" dirty="0" err="1"/>
              <a:t>Behaviour</a:t>
            </a:r>
            <a:r>
              <a:rPr lang="en-US" dirty="0"/>
              <a:t> Theories: Critical review. </a:t>
            </a:r>
            <a:r>
              <a:rPr lang="es-MX" i="1" dirty="0"/>
              <a:t>Revista Brasileira de </a:t>
            </a:r>
            <a:r>
              <a:rPr lang="es-MX" i="1" dirty="0" err="1"/>
              <a:t>Educação</a:t>
            </a:r>
            <a:r>
              <a:rPr lang="es-MX" i="1" dirty="0"/>
              <a:t> Médica, 41</a:t>
            </a:r>
            <a:r>
              <a:rPr lang="es-MX" dirty="0"/>
              <a:t>(2), 356-358. </a:t>
            </a:r>
            <a:endParaRPr lang="en-US" dirty="0"/>
          </a:p>
          <a:p>
            <a:endParaRPr lang="es-MX" dirty="0"/>
          </a:p>
        </p:txBody>
      </p:sp>
    </p:spTree>
    <p:extLst>
      <p:ext uri="{BB962C8B-B14F-4D97-AF65-F5344CB8AC3E}">
        <p14:creationId xmlns:p14="http://schemas.microsoft.com/office/powerpoint/2010/main" val="3794295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73800609-1056-4449-A246-FCF5F5ED4AFE}"/>
              </a:ext>
            </a:extLst>
          </p:cNvPr>
          <p:cNvSpPr>
            <a:spLocks noGrp="1"/>
          </p:cNvSpPr>
          <p:nvPr>
            <p:ph type="ctrTitle"/>
          </p:nvPr>
        </p:nvSpPr>
        <p:spPr>
          <a:xfrm>
            <a:off x="838199" y="4525347"/>
            <a:ext cx="6801321" cy="1737360"/>
          </a:xfrm>
        </p:spPr>
        <p:txBody>
          <a:bodyPr anchor="ctr">
            <a:normAutofit/>
          </a:bodyPr>
          <a:lstStyle/>
          <a:p>
            <a:pPr algn="r"/>
            <a:r>
              <a:rPr lang="es-MX" dirty="0"/>
              <a:t>Gracias</a:t>
            </a:r>
          </a:p>
        </p:txBody>
      </p:sp>
      <p:sp>
        <p:nvSpPr>
          <p:cNvPr id="5" name="Subtitle 4">
            <a:extLst>
              <a:ext uri="{FF2B5EF4-FFF2-40B4-BE49-F238E27FC236}">
                <a16:creationId xmlns:a16="http://schemas.microsoft.com/office/drawing/2014/main" id="{993AAA36-D8D7-484F-866C-9E3AFF7B8FB9}"/>
              </a:ext>
            </a:extLst>
          </p:cNvPr>
          <p:cNvSpPr>
            <a:spLocks noGrp="1"/>
          </p:cNvSpPr>
          <p:nvPr>
            <p:ph type="subTitle" idx="1"/>
          </p:nvPr>
        </p:nvSpPr>
        <p:spPr>
          <a:xfrm>
            <a:off x="9008972" y="4589941"/>
            <a:ext cx="3258675" cy="1878591"/>
          </a:xfrm>
        </p:spPr>
        <p:txBody>
          <a:bodyPr anchor="ctr">
            <a:normAutofit/>
          </a:bodyPr>
          <a:lstStyle/>
          <a:p>
            <a:pPr algn="l"/>
            <a:r>
              <a:rPr lang="es-MX" dirty="0"/>
              <a:t>/davidecv85</a:t>
            </a:r>
          </a:p>
          <a:p>
            <a:pPr algn="l"/>
            <a:endParaRPr lang="es-MX" dirty="0"/>
          </a:p>
          <a:p>
            <a:pPr algn="l"/>
            <a:r>
              <a:rPr lang="es-MX" dirty="0"/>
              <a:t>@</a:t>
            </a:r>
            <a:r>
              <a:rPr lang="es-MX" dirty="0" err="1"/>
              <a:t>davidecv</a:t>
            </a:r>
            <a:endParaRPr lang="es-MX" dirty="0"/>
          </a:p>
        </p:txBody>
      </p:sp>
      <p:pic>
        <p:nvPicPr>
          <p:cNvPr id="3" name="Picture 2">
            <a:extLst>
              <a:ext uri="{FF2B5EF4-FFF2-40B4-BE49-F238E27FC236}">
                <a16:creationId xmlns:a16="http://schemas.microsoft.com/office/drawing/2014/main" id="{879F84BB-6232-4B67-8D19-D6DCC63C1409}"/>
              </a:ext>
            </a:extLst>
          </p:cNvPr>
          <p:cNvPicPr>
            <a:picLocks noChangeAspect="1"/>
          </p:cNvPicPr>
          <p:nvPr/>
        </p:nvPicPr>
        <p:blipFill>
          <a:blip r:embed="rId2"/>
          <a:stretch>
            <a:fillRect/>
          </a:stretch>
        </p:blipFill>
        <p:spPr>
          <a:xfrm>
            <a:off x="7961258" y="4542062"/>
            <a:ext cx="790952" cy="790952"/>
          </a:xfrm>
          <a:prstGeom prst="rect">
            <a:avLst/>
          </a:prstGeom>
        </p:spPr>
      </p:pic>
      <p:pic>
        <p:nvPicPr>
          <p:cNvPr id="1028" name="Picture 4" descr="Resultado de imagen para twitter">
            <a:extLst>
              <a:ext uri="{FF2B5EF4-FFF2-40B4-BE49-F238E27FC236}">
                <a16:creationId xmlns:a16="http://schemas.microsoft.com/office/drawing/2014/main" id="{0BAE55A7-03B6-46B6-B6AB-A226940C0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1688" y="5470681"/>
            <a:ext cx="1052061" cy="1032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5340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764</Words>
  <Application>Microsoft Office PowerPoint</Application>
  <PresentationFormat>Widescreen</PresentationFormat>
  <Paragraphs>56</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Tema: Beneficios, barreras y normatividad subjetiva,  según etapa de cambio para uso de servicios de salud privados de primer nivel.</vt:lpstr>
      <vt:lpstr>Temas a tratar:</vt:lpstr>
      <vt:lpstr>Introducción</vt:lpstr>
      <vt:lpstr>Marco Teórico</vt:lpstr>
      <vt:lpstr>PowerPoint Presentation</vt:lpstr>
      <vt:lpstr>Transteórico o de Etapas de Cambio: (Prochaska y Diclemente, 1982).</vt:lpstr>
      <vt:lpstr>Integrador de los cambios conductuales en salud (Contento, 2008).</vt:lpstr>
      <vt:lpstr>Metodología </vt:lpstr>
      <vt:lpstr>Metodología </vt:lpstr>
      <vt:lpstr>Resultados</vt:lpstr>
      <vt:lpstr>PowerPoint Presentation</vt:lpstr>
      <vt:lpstr>PowerPoint Presentation</vt:lpstr>
      <vt:lpstr>PowerPoint Presentation</vt:lpstr>
      <vt:lpstr>PowerPoint Presentation</vt:lpstr>
      <vt:lpstr>PowerPoint Presentation</vt:lpstr>
      <vt:lpstr>Conclusiones</vt:lpstr>
      <vt:lpstr>Referencias</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Beneficios, barreras y normatividad subjetiva,  según etapa de cambio para uso de servicios de salud privados de primer nivel.</dc:title>
  <dc:creator>David Castaneda</dc:creator>
  <cp:lastModifiedBy>David Castaneda</cp:lastModifiedBy>
  <cp:revision>12</cp:revision>
  <dcterms:created xsi:type="dcterms:W3CDTF">2018-06-10T22:01:35Z</dcterms:created>
  <dcterms:modified xsi:type="dcterms:W3CDTF">2018-06-10T22:58:47Z</dcterms:modified>
</cp:coreProperties>
</file>